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5.xml"/><Relationship Id="rId22" Type="http://schemas.openxmlformats.org/officeDocument/2006/relationships/font" Target="fonts/Lato-boldItalic.fntdata"/><Relationship Id="rId10" Type="http://schemas.openxmlformats.org/officeDocument/2006/relationships/slide" Target="slides/slide4.xml"/><Relationship Id="rId21" Type="http://schemas.openxmlformats.org/officeDocument/2006/relationships/font" Target="fonts/Lato-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Montserrat-regular.fntdata"/><Relationship Id="rId14" Type="http://schemas.openxmlformats.org/officeDocument/2006/relationships/slide" Target="slides/slide8.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slideMaster" Target="slideMasters/slideMaster2.xml"/><Relationship Id="rId19" Type="http://schemas.openxmlformats.org/officeDocument/2006/relationships/font" Target="fonts/Lato-regular.fntdata"/><Relationship Id="rId6" Type="http://schemas.openxmlformats.org/officeDocument/2006/relationships/notesMaster" Target="notesMasters/notesMaster1.xml"/><Relationship Id="rId18" Type="http://schemas.openxmlformats.org/officeDocument/2006/relationships/font" Target="fonts/Montserrat-bold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e5250582b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e5250582b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Every year, up to 14.3 million tons of plastic ends up in the world’s oceans. Much off which finds its way to beaches and shores, piling up and causing damage to the animals and plants who live there. So what’s happening to stop this? Beach cleanups are a great way to remove this trash and inform people on the effects of their actions.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e5250582bb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e5250582bb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e5250582bb_1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e5250582bb_1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e4659438b2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e4659438b2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e5250582bb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e5250582bb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We’ve seen what one unit can do and how, so how do many more units work? Each unit would take an image each day, and analyze it on its own, only sending whether or not a location has trash (or how much) to a </a:t>
            </a:r>
            <a:r>
              <a:rPr lang="en">
                <a:solidFill>
                  <a:schemeClr val="dk1"/>
                </a:solidFill>
              </a:rPr>
              <a:t>centralised</a:t>
            </a:r>
            <a:r>
              <a:rPr lang="en">
                <a:solidFill>
                  <a:schemeClr val="dk1"/>
                </a:solidFill>
              </a:rPr>
              <a:t> server which could analyze and present data from potentially the whole world to people who could use it to coordinate cleaning efforts.</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e5250582bb_1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e5250582bb_1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what’s the cost of </a:t>
            </a:r>
            <a:r>
              <a:rPr lang="en"/>
              <a:t>implementing this? Well, for one unit we estimate that it takes $225, and would cost about $30 a month to maintain if a specialist was hired. To implement across the entire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e5250582bb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e5250582bb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14"/>
          <p:cNvGrpSpPr/>
          <p:nvPr/>
        </p:nvGrpSpPr>
        <p:grpSpPr>
          <a:xfrm>
            <a:off x="0" y="490"/>
            <a:ext cx="5153705" cy="5134399"/>
            <a:chOff x="0" y="75"/>
            <a:chExt cx="5153705" cy="5152950"/>
          </a:xfrm>
        </p:grpSpPr>
        <p:sp>
          <p:nvSpPr>
            <p:cNvPr id="57" name="Google Shape;57;p14"/>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14"/>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62" name="Google Shape;62;p14"/>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4" name="Shape 64"/>
        <p:cNvGrpSpPr/>
        <p:nvPr/>
      </p:nvGrpSpPr>
      <p:grpSpPr>
        <a:xfrm>
          <a:off x="0" y="0"/>
          <a:ext cx="0" cy="0"/>
          <a:chOff x="0" y="0"/>
          <a:chExt cx="0" cy="0"/>
        </a:xfrm>
      </p:grpSpPr>
      <p:grpSp>
        <p:nvGrpSpPr>
          <p:cNvPr id="65" name="Google Shape;65;p15"/>
          <p:cNvGrpSpPr/>
          <p:nvPr/>
        </p:nvGrpSpPr>
        <p:grpSpPr>
          <a:xfrm>
            <a:off x="4406400" y="0"/>
            <a:ext cx="4737600" cy="5143065"/>
            <a:chOff x="4406400" y="0"/>
            <a:chExt cx="4737600" cy="5143065"/>
          </a:xfrm>
        </p:grpSpPr>
        <p:sp>
          <p:nvSpPr>
            <p:cNvPr id="66" name="Google Shape;66;p1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5"/>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5"/>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15"/>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5" name="Google Shape;85;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6" name="Shape 86"/>
        <p:cNvGrpSpPr/>
        <p:nvPr/>
      </p:nvGrpSpPr>
      <p:grpSpPr>
        <a:xfrm>
          <a:off x="0" y="0"/>
          <a:ext cx="0" cy="0"/>
          <a:chOff x="0" y="0"/>
          <a:chExt cx="0" cy="0"/>
        </a:xfrm>
      </p:grpSpPr>
      <p:grpSp>
        <p:nvGrpSpPr>
          <p:cNvPr id="87" name="Google Shape;87;p16"/>
          <p:cNvGrpSpPr/>
          <p:nvPr/>
        </p:nvGrpSpPr>
        <p:grpSpPr>
          <a:xfrm>
            <a:off x="0" y="381001"/>
            <a:ext cx="1037850" cy="1016287"/>
            <a:chOff x="0" y="381001"/>
            <a:chExt cx="1037850" cy="1016287"/>
          </a:xfrm>
        </p:grpSpPr>
        <p:sp>
          <p:nvSpPr>
            <p:cNvPr id="88" name="Google Shape;88;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1" name="Google Shape;91;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2" name="Google Shape;92;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3" name="Shape 93"/>
        <p:cNvGrpSpPr/>
        <p:nvPr/>
      </p:nvGrpSpPr>
      <p:grpSpPr>
        <a:xfrm>
          <a:off x="0" y="0"/>
          <a:ext cx="0" cy="0"/>
          <a:chOff x="0" y="0"/>
          <a:chExt cx="0" cy="0"/>
        </a:xfrm>
      </p:grpSpPr>
      <p:grpSp>
        <p:nvGrpSpPr>
          <p:cNvPr id="94" name="Google Shape;94;p17"/>
          <p:cNvGrpSpPr/>
          <p:nvPr/>
        </p:nvGrpSpPr>
        <p:grpSpPr>
          <a:xfrm>
            <a:off x="0" y="381001"/>
            <a:ext cx="1037850" cy="1016287"/>
            <a:chOff x="0" y="381001"/>
            <a:chExt cx="1037850" cy="1016287"/>
          </a:xfrm>
        </p:grpSpPr>
        <p:sp>
          <p:nvSpPr>
            <p:cNvPr id="95" name="Google Shape;95;p1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8" name="Google Shape;98;p17"/>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9" name="Google Shape;99;p17"/>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0" name="Google Shape;100;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 name="Shape 101"/>
        <p:cNvGrpSpPr/>
        <p:nvPr/>
      </p:nvGrpSpPr>
      <p:grpSpPr>
        <a:xfrm>
          <a:off x="0" y="0"/>
          <a:ext cx="0" cy="0"/>
          <a:chOff x="0" y="0"/>
          <a:chExt cx="0" cy="0"/>
        </a:xfrm>
      </p:grpSpPr>
      <p:grpSp>
        <p:nvGrpSpPr>
          <p:cNvPr id="102" name="Google Shape;102;p18"/>
          <p:cNvGrpSpPr/>
          <p:nvPr/>
        </p:nvGrpSpPr>
        <p:grpSpPr>
          <a:xfrm>
            <a:off x="0" y="381001"/>
            <a:ext cx="1037850" cy="1016287"/>
            <a:chOff x="0" y="381001"/>
            <a:chExt cx="1037850" cy="1016287"/>
          </a:xfrm>
        </p:grpSpPr>
        <p:sp>
          <p:nvSpPr>
            <p:cNvPr id="103" name="Google Shape;103;p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6" name="Google Shape;106;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7" name="Shape 107"/>
        <p:cNvGrpSpPr/>
        <p:nvPr/>
      </p:nvGrpSpPr>
      <p:grpSpPr>
        <a:xfrm>
          <a:off x="0" y="0"/>
          <a:ext cx="0" cy="0"/>
          <a:chOff x="0" y="0"/>
          <a:chExt cx="0" cy="0"/>
        </a:xfrm>
      </p:grpSpPr>
      <p:grpSp>
        <p:nvGrpSpPr>
          <p:cNvPr id="108" name="Google Shape;108;p19"/>
          <p:cNvGrpSpPr/>
          <p:nvPr/>
        </p:nvGrpSpPr>
        <p:grpSpPr>
          <a:xfrm>
            <a:off x="0" y="381001"/>
            <a:ext cx="1037850" cy="1016287"/>
            <a:chOff x="0" y="381001"/>
            <a:chExt cx="1037850" cy="1016287"/>
          </a:xfrm>
        </p:grpSpPr>
        <p:sp>
          <p:nvSpPr>
            <p:cNvPr id="109" name="Google Shape;109;p1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19"/>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2" name="Google Shape;112;p19"/>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3" name="Google Shape;113;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4" name="Shape 114"/>
        <p:cNvGrpSpPr/>
        <p:nvPr/>
      </p:nvGrpSpPr>
      <p:grpSpPr>
        <a:xfrm>
          <a:off x="0" y="0"/>
          <a:ext cx="0" cy="0"/>
          <a:chOff x="0" y="0"/>
          <a:chExt cx="0" cy="0"/>
        </a:xfrm>
      </p:grpSpPr>
      <p:grpSp>
        <p:nvGrpSpPr>
          <p:cNvPr id="115" name="Google Shape;115;p20"/>
          <p:cNvGrpSpPr/>
          <p:nvPr/>
        </p:nvGrpSpPr>
        <p:grpSpPr>
          <a:xfrm>
            <a:off x="4406400" y="0"/>
            <a:ext cx="4737600" cy="5143500"/>
            <a:chOff x="4406400" y="0"/>
            <a:chExt cx="4737600" cy="5143500"/>
          </a:xfrm>
        </p:grpSpPr>
        <p:sp>
          <p:nvSpPr>
            <p:cNvPr id="116" name="Google Shape;116;p20"/>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 name="Google Shape;134;p20"/>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5" name="Google Shape;135;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6" name="Shape 136"/>
        <p:cNvGrpSpPr/>
        <p:nvPr/>
      </p:nvGrpSpPr>
      <p:grpSpPr>
        <a:xfrm>
          <a:off x="0" y="0"/>
          <a:ext cx="0" cy="0"/>
          <a:chOff x="0" y="0"/>
          <a:chExt cx="0" cy="0"/>
        </a:xfrm>
      </p:grpSpPr>
      <p:grpSp>
        <p:nvGrpSpPr>
          <p:cNvPr id="137" name="Google Shape;137;p21"/>
          <p:cNvGrpSpPr/>
          <p:nvPr/>
        </p:nvGrpSpPr>
        <p:grpSpPr>
          <a:xfrm>
            <a:off x="0" y="381001"/>
            <a:ext cx="1037850" cy="1016287"/>
            <a:chOff x="0" y="381001"/>
            <a:chExt cx="1037850" cy="1016287"/>
          </a:xfrm>
        </p:grpSpPr>
        <p:sp>
          <p:nvSpPr>
            <p:cNvPr id="138" name="Google Shape;138;p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21"/>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41" name="Google Shape;141;p21"/>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2" name="Google Shape;142;p21"/>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43" name="Google Shape;143;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4" name="Shape 144"/>
        <p:cNvGrpSpPr/>
        <p:nvPr/>
      </p:nvGrpSpPr>
      <p:grpSpPr>
        <a:xfrm>
          <a:off x="0" y="0"/>
          <a:ext cx="0" cy="0"/>
          <a:chOff x="0" y="0"/>
          <a:chExt cx="0" cy="0"/>
        </a:xfrm>
      </p:grpSpPr>
      <p:grpSp>
        <p:nvGrpSpPr>
          <p:cNvPr id="145" name="Google Shape;145;p22"/>
          <p:cNvGrpSpPr/>
          <p:nvPr/>
        </p:nvGrpSpPr>
        <p:grpSpPr>
          <a:xfrm>
            <a:off x="0" y="4128572"/>
            <a:ext cx="698925" cy="684657"/>
            <a:chOff x="0" y="3785672"/>
            <a:chExt cx="698925" cy="684657"/>
          </a:xfrm>
        </p:grpSpPr>
        <p:sp>
          <p:nvSpPr>
            <p:cNvPr id="146" name="Google Shape;146;p22"/>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22"/>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9" name="Google Shape;14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0" name="Shape 150"/>
        <p:cNvGrpSpPr/>
        <p:nvPr/>
      </p:nvGrpSpPr>
      <p:grpSpPr>
        <a:xfrm>
          <a:off x="0" y="0"/>
          <a:ext cx="0" cy="0"/>
          <a:chOff x="0" y="0"/>
          <a:chExt cx="0" cy="0"/>
        </a:xfrm>
      </p:grpSpPr>
      <p:grpSp>
        <p:nvGrpSpPr>
          <p:cNvPr id="151" name="Google Shape;151;p23"/>
          <p:cNvGrpSpPr/>
          <p:nvPr/>
        </p:nvGrpSpPr>
        <p:grpSpPr>
          <a:xfrm>
            <a:off x="4406400" y="0"/>
            <a:ext cx="4737600" cy="5143065"/>
            <a:chOff x="4406400" y="0"/>
            <a:chExt cx="4737600" cy="5143065"/>
          </a:xfrm>
        </p:grpSpPr>
        <p:sp>
          <p:nvSpPr>
            <p:cNvPr id="152" name="Google Shape;152;p2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 name="Google Shape;170;p23"/>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71" name="Google Shape;171;p23"/>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72" name="Google Shape;17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3" name="Shape 173"/>
        <p:cNvGrpSpPr/>
        <p:nvPr/>
      </p:nvGrpSpPr>
      <p:grpSpPr>
        <a:xfrm>
          <a:off x="0" y="0"/>
          <a:ext cx="0" cy="0"/>
          <a:chOff x="0" y="0"/>
          <a:chExt cx="0" cy="0"/>
        </a:xfrm>
      </p:grpSpPr>
      <p:sp>
        <p:nvSpPr>
          <p:cNvPr id="174" name="Google Shape;17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hyperlink" Target="https://paperswithcode.com/search?q_meta=&amp;q_type=&amp;q=trash" TargetMode="External"/><Relationship Id="rId4" Type="http://schemas.openxmlformats.org/officeDocument/2006/relationships/hyperlink" Target="https://www.transcend.org/tms/2020/01/welcome-to-hawaiis-plastic-beach-one-of-the-worlds-dirtiest-places/" TargetMode="External"/><Relationship Id="rId9" Type="http://schemas.openxmlformats.org/officeDocument/2006/relationships/hyperlink" Target="http://totakeresponsibility.blogspot.com/2014/10/kamilo-beach.html" TargetMode="External"/><Relationship Id="rId5" Type="http://schemas.openxmlformats.org/officeDocument/2006/relationships/hyperlink" Target="https://blog.inspirock.com/plan-perfect-trip-jamaica/" TargetMode="External"/><Relationship Id="rId6" Type="http://schemas.openxmlformats.org/officeDocument/2006/relationships/hyperlink" Target="https://www.visualcapitalist.com/cost-of-mobile-data-worldwide/" TargetMode="External"/><Relationship Id="rId7" Type="http://schemas.openxmlformats.org/officeDocument/2006/relationships/hyperlink" Target="https://www.businessinsider.com/how-big-is-the-us-coastline-2015-10#:~:text=According%20to%20the%20US%20Census%20%28which%20compiles%20geographical,Oceanic%20and%20Atmospheric%20Administration%20is%2095%2C471%20miles.%20" TargetMode="External"/><Relationship Id="rId8" Type="http://schemas.openxmlformats.org/officeDocument/2006/relationships/hyperlink" Target="https://www.tripadvisor.com/Attraction_Products-g28932-Hawaii.htm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latin typeface="Times"/>
                <a:ea typeface="Times"/>
                <a:cs typeface="Times"/>
                <a:sym typeface="Times"/>
              </a:rPr>
              <a:t>By: Brady, Sam, Josh, Griffin, Ella</a:t>
            </a:r>
            <a:endParaRPr sz="1600">
              <a:latin typeface="Times"/>
              <a:ea typeface="Times"/>
              <a:cs typeface="Times"/>
              <a:sym typeface="Times"/>
            </a:endParaRPr>
          </a:p>
        </p:txBody>
      </p:sp>
      <p:sp>
        <p:nvSpPr>
          <p:cNvPr id="180" name="Google Shape;180;p25"/>
          <p:cNvSpPr txBox="1"/>
          <p:nvPr>
            <p:ph type="ctrTitle"/>
          </p:nvPr>
        </p:nvSpPr>
        <p:spPr>
          <a:xfrm>
            <a:off x="3225275" y="478450"/>
            <a:ext cx="5607000" cy="83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Times"/>
                <a:ea typeface="Times"/>
                <a:cs typeface="Times"/>
                <a:sym typeface="Times"/>
              </a:rPr>
              <a:t>Detecting Trash on Beaches</a:t>
            </a:r>
            <a:endParaRPr sz="3600">
              <a:latin typeface="Times"/>
              <a:ea typeface="Times"/>
              <a:cs typeface="Times"/>
              <a:sym typeface="Time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txBox="1"/>
          <p:nvPr>
            <p:ph type="title"/>
          </p:nvPr>
        </p:nvSpPr>
        <p:spPr>
          <a:xfrm>
            <a:off x="1297500" y="4313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latin typeface="Times"/>
                <a:ea typeface="Times"/>
                <a:cs typeface="Times"/>
                <a:sym typeface="Times"/>
              </a:rPr>
              <a:t>Trash B</a:t>
            </a:r>
            <a:r>
              <a:rPr lang="en" sz="3000">
                <a:latin typeface="Times"/>
                <a:ea typeface="Times"/>
                <a:cs typeface="Times"/>
                <a:sym typeface="Times"/>
              </a:rPr>
              <a:t>uild-Up</a:t>
            </a:r>
            <a:r>
              <a:rPr lang="en" sz="3000">
                <a:latin typeface="Times"/>
                <a:ea typeface="Times"/>
                <a:cs typeface="Times"/>
                <a:sym typeface="Times"/>
              </a:rPr>
              <a:t> on Beaches </a:t>
            </a:r>
            <a:endParaRPr sz="3000">
              <a:latin typeface="Times"/>
              <a:ea typeface="Times"/>
              <a:cs typeface="Times"/>
              <a:sym typeface="Times"/>
            </a:endParaRPr>
          </a:p>
        </p:txBody>
      </p:sp>
      <p:sp>
        <p:nvSpPr>
          <p:cNvPr id="186" name="Google Shape;186;p26"/>
          <p:cNvSpPr txBox="1"/>
          <p:nvPr/>
        </p:nvSpPr>
        <p:spPr>
          <a:xfrm>
            <a:off x="564175" y="1824225"/>
            <a:ext cx="3714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400">
              <a:solidFill>
                <a:schemeClr val="lt1"/>
              </a:solidFill>
              <a:latin typeface="Lato"/>
              <a:ea typeface="Lato"/>
              <a:cs typeface="Lato"/>
              <a:sym typeface="Lato"/>
            </a:endParaRPr>
          </a:p>
        </p:txBody>
      </p:sp>
      <p:pic>
        <p:nvPicPr>
          <p:cNvPr id="187" name="Google Shape;187;p26"/>
          <p:cNvPicPr preferRelativeResize="0"/>
          <p:nvPr/>
        </p:nvPicPr>
        <p:blipFill>
          <a:blip r:embed="rId3">
            <a:alphaModFix/>
          </a:blip>
          <a:stretch>
            <a:fillRect/>
          </a:stretch>
        </p:blipFill>
        <p:spPr>
          <a:xfrm>
            <a:off x="1205650" y="1345450"/>
            <a:ext cx="5200800" cy="3468925"/>
          </a:xfrm>
          <a:prstGeom prst="rect">
            <a:avLst/>
          </a:prstGeom>
          <a:noFill/>
          <a:ln>
            <a:noFill/>
          </a:ln>
        </p:spPr>
      </p:pic>
      <p:sp>
        <p:nvSpPr>
          <p:cNvPr id="188" name="Google Shape;188;p26"/>
          <p:cNvSpPr txBox="1"/>
          <p:nvPr/>
        </p:nvSpPr>
        <p:spPr>
          <a:xfrm>
            <a:off x="6584200" y="4222000"/>
            <a:ext cx="1897500" cy="28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Times"/>
                <a:ea typeface="Times"/>
                <a:cs typeface="Times"/>
                <a:sym typeface="Times"/>
              </a:rPr>
              <a:t>Kamilo</a:t>
            </a:r>
            <a:r>
              <a:rPr lang="en">
                <a:solidFill>
                  <a:schemeClr val="lt1"/>
                </a:solidFill>
                <a:latin typeface="Times"/>
                <a:ea typeface="Times"/>
                <a:cs typeface="Times"/>
                <a:sym typeface="Times"/>
              </a:rPr>
              <a:t> Beach, Hawaii</a:t>
            </a:r>
            <a:endParaRPr>
              <a:solidFill>
                <a:schemeClr val="lt1"/>
              </a:solidFill>
              <a:latin typeface="Times"/>
              <a:ea typeface="Times"/>
              <a:cs typeface="Times"/>
              <a:sym typeface="Times"/>
            </a:endParaRPr>
          </a:p>
        </p:txBody>
      </p:sp>
      <p:pic>
        <p:nvPicPr>
          <p:cNvPr id="189" name="Google Shape;189;p26"/>
          <p:cNvPicPr preferRelativeResize="0"/>
          <p:nvPr/>
        </p:nvPicPr>
        <p:blipFill>
          <a:blip r:embed="rId4">
            <a:alphaModFix/>
          </a:blip>
          <a:stretch>
            <a:fillRect/>
          </a:stretch>
        </p:blipFill>
        <p:spPr>
          <a:xfrm>
            <a:off x="5965975" y="376125"/>
            <a:ext cx="2824374" cy="3765827"/>
          </a:xfrm>
          <a:prstGeom prst="rect">
            <a:avLst/>
          </a:prstGeom>
          <a:noFill/>
          <a:ln cap="flat" cmpd="sng" w="76200">
            <a:solidFill>
              <a:schemeClr val="dk1"/>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txBox="1"/>
          <p:nvPr>
            <p:ph type="title"/>
          </p:nvPr>
        </p:nvSpPr>
        <p:spPr>
          <a:xfrm>
            <a:off x="1297500" y="393750"/>
            <a:ext cx="5465100" cy="67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latin typeface="Times"/>
                <a:ea typeface="Times"/>
                <a:cs typeface="Times"/>
                <a:sym typeface="Times"/>
              </a:rPr>
              <a:t>How </a:t>
            </a:r>
            <a:r>
              <a:rPr lang="en" sz="3000">
                <a:latin typeface="Times"/>
                <a:ea typeface="Times"/>
                <a:cs typeface="Times"/>
                <a:sym typeface="Times"/>
              </a:rPr>
              <a:t>Smart Monitoring Can Help</a:t>
            </a:r>
            <a:endParaRPr sz="3000">
              <a:latin typeface="Times"/>
              <a:ea typeface="Times"/>
              <a:cs typeface="Times"/>
              <a:sym typeface="Times"/>
            </a:endParaRPr>
          </a:p>
        </p:txBody>
      </p:sp>
      <p:sp>
        <p:nvSpPr>
          <p:cNvPr id="195" name="Google Shape;195;p27"/>
          <p:cNvSpPr txBox="1"/>
          <p:nvPr/>
        </p:nvSpPr>
        <p:spPr>
          <a:xfrm>
            <a:off x="6094250" y="4676700"/>
            <a:ext cx="1730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solidFill>
                <a:schemeClr val="lt1"/>
              </a:solidFill>
              <a:latin typeface="Times"/>
              <a:ea typeface="Times"/>
              <a:cs typeface="Times"/>
              <a:sym typeface="Times"/>
            </a:endParaRPr>
          </a:p>
        </p:txBody>
      </p:sp>
      <p:cxnSp>
        <p:nvCxnSpPr>
          <p:cNvPr id="196" name="Google Shape;196;p27"/>
          <p:cNvCxnSpPr/>
          <p:nvPr/>
        </p:nvCxnSpPr>
        <p:spPr>
          <a:xfrm flipH="1" rot="10800000">
            <a:off x="1962100" y="1372488"/>
            <a:ext cx="1166100" cy="66900"/>
          </a:xfrm>
          <a:prstGeom prst="straightConnector1">
            <a:avLst/>
          </a:prstGeom>
          <a:noFill/>
          <a:ln cap="flat" cmpd="sng" w="28575">
            <a:solidFill>
              <a:schemeClr val="lt1"/>
            </a:solidFill>
            <a:prstDash val="solid"/>
            <a:round/>
            <a:headEnd len="med" w="med" type="none"/>
            <a:tailEnd len="med" w="med" type="triangle"/>
          </a:ln>
        </p:spPr>
      </p:cxnSp>
      <p:sp>
        <p:nvSpPr>
          <p:cNvPr id="197" name="Google Shape;197;p27"/>
          <p:cNvSpPr txBox="1"/>
          <p:nvPr/>
        </p:nvSpPr>
        <p:spPr>
          <a:xfrm>
            <a:off x="1863900" y="1044075"/>
            <a:ext cx="1027500" cy="33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lt1"/>
                </a:solidFill>
                <a:latin typeface="Times"/>
                <a:ea typeface="Times"/>
                <a:cs typeface="Times"/>
                <a:sym typeface="Times"/>
              </a:rPr>
              <a:t>Location of beaches</a:t>
            </a:r>
            <a:endParaRPr sz="800">
              <a:solidFill>
                <a:schemeClr val="lt1"/>
              </a:solidFill>
              <a:latin typeface="Times"/>
              <a:ea typeface="Times"/>
              <a:cs typeface="Times"/>
              <a:sym typeface="Times"/>
            </a:endParaRPr>
          </a:p>
          <a:p>
            <a:pPr indent="0" lvl="0" marL="0" rtl="0" algn="l">
              <a:spcBef>
                <a:spcPts val="0"/>
              </a:spcBef>
              <a:spcAft>
                <a:spcPts val="0"/>
              </a:spcAft>
              <a:buNone/>
            </a:pPr>
            <a:r>
              <a:rPr lang="en" sz="800">
                <a:solidFill>
                  <a:schemeClr val="lt1"/>
                </a:solidFill>
                <a:latin typeface="Times"/>
                <a:ea typeface="Times"/>
                <a:cs typeface="Times"/>
                <a:sym typeface="Times"/>
              </a:rPr>
              <a:t>that need cleaning</a:t>
            </a:r>
            <a:endParaRPr sz="800">
              <a:solidFill>
                <a:schemeClr val="lt1"/>
              </a:solidFill>
              <a:latin typeface="Times"/>
              <a:ea typeface="Times"/>
              <a:cs typeface="Times"/>
              <a:sym typeface="Times"/>
            </a:endParaRPr>
          </a:p>
        </p:txBody>
      </p:sp>
      <p:pic>
        <p:nvPicPr>
          <p:cNvPr id="198" name="Google Shape;198;p27"/>
          <p:cNvPicPr preferRelativeResize="0"/>
          <p:nvPr/>
        </p:nvPicPr>
        <p:blipFill rotWithShape="1">
          <a:blip r:embed="rId3">
            <a:alphaModFix/>
          </a:blip>
          <a:srcRect b="0" l="0" r="13636" t="0"/>
          <a:stretch/>
        </p:blipFill>
        <p:spPr>
          <a:xfrm>
            <a:off x="4718850" y="1562550"/>
            <a:ext cx="4085675" cy="2838550"/>
          </a:xfrm>
          <a:prstGeom prst="rect">
            <a:avLst/>
          </a:prstGeom>
          <a:noFill/>
          <a:ln>
            <a:noFill/>
          </a:ln>
        </p:spPr>
      </p:pic>
      <p:sp>
        <p:nvSpPr>
          <p:cNvPr id="199" name="Google Shape;199;p27"/>
          <p:cNvSpPr txBox="1"/>
          <p:nvPr/>
        </p:nvSpPr>
        <p:spPr>
          <a:xfrm>
            <a:off x="441950" y="2207972"/>
            <a:ext cx="4899000" cy="2403000"/>
          </a:xfrm>
          <a:prstGeom prst="rect">
            <a:avLst/>
          </a:prstGeom>
          <a:solidFill>
            <a:srgbClr val="BF90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00" name="Google Shape;200;p27"/>
          <p:cNvSpPr/>
          <p:nvPr/>
        </p:nvSpPr>
        <p:spPr>
          <a:xfrm>
            <a:off x="441950" y="3932652"/>
            <a:ext cx="4899000" cy="678300"/>
          </a:xfrm>
          <a:prstGeom prst="rect">
            <a:avLst/>
          </a:prstGeom>
          <a:solidFill>
            <a:srgbClr val="4A86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4A86E8"/>
              </a:highlight>
            </a:endParaRPr>
          </a:p>
        </p:txBody>
      </p:sp>
      <p:sp>
        <p:nvSpPr>
          <p:cNvPr id="201" name="Google Shape;201;p27"/>
          <p:cNvSpPr/>
          <p:nvPr/>
        </p:nvSpPr>
        <p:spPr>
          <a:xfrm>
            <a:off x="441950" y="3336295"/>
            <a:ext cx="4899000" cy="1807200"/>
          </a:xfrm>
          <a:prstGeom prst="wave">
            <a:avLst>
              <a:gd fmla="val 16750" name="adj1"/>
              <a:gd fmla="val 0" name="adj2"/>
            </a:avLst>
          </a:prstGeom>
          <a:solidFill>
            <a:srgbClr val="4A86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2" name="Google Shape;202;p27"/>
          <p:cNvCxnSpPr>
            <a:stCxn id="199" idx="0"/>
          </p:cNvCxnSpPr>
          <p:nvPr/>
        </p:nvCxnSpPr>
        <p:spPr>
          <a:xfrm>
            <a:off x="2891450" y="2207972"/>
            <a:ext cx="1852500" cy="1669800"/>
          </a:xfrm>
          <a:prstGeom prst="straightConnector1">
            <a:avLst/>
          </a:prstGeom>
          <a:noFill/>
          <a:ln cap="flat" cmpd="sng" w="28575">
            <a:solidFill>
              <a:srgbClr val="FF0000"/>
            </a:solidFill>
            <a:prstDash val="solid"/>
            <a:round/>
            <a:headEnd len="med" w="med" type="none"/>
            <a:tailEnd len="med" w="med" type="none"/>
          </a:ln>
        </p:spPr>
      </p:cxnSp>
      <p:sp>
        <p:nvSpPr>
          <p:cNvPr id="203" name="Google Shape;203;p27"/>
          <p:cNvSpPr/>
          <p:nvPr/>
        </p:nvSpPr>
        <p:spPr>
          <a:xfrm>
            <a:off x="1291125" y="3859170"/>
            <a:ext cx="3443380" cy="560165"/>
          </a:xfrm>
          <a:custGeom>
            <a:rect b="b" l="l" r="r" t="t"/>
            <a:pathLst>
              <a:path extrusionOk="0" h="22967" w="138790">
                <a:moveTo>
                  <a:pt x="0" y="0"/>
                </a:moveTo>
                <a:cubicBezTo>
                  <a:pt x="11221" y="3824"/>
                  <a:pt x="44195" y="22755"/>
                  <a:pt x="67327" y="22943"/>
                </a:cubicBezTo>
                <a:cubicBezTo>
                  <a:pt x="90459" y="23131"/>
                  <a:pt x="126880" y="4764"/>
                  <a:pt x="138790" y="1128"/>
                </a:cubicBezTo>
              </a:path>
            </a:pathLst>
          </a:custGeom>
          <a:noFill/>
          <a:ln cap="flat" cmpd="sng" w="28575">
            <a:solidFill>
              <a:srgbClr val="FF0000"/>
            </a:solidFill>
            <a:prstDash val="solid"/>
            <a:round/>
            <a:headEnd len="med" w="med" type="none"/>
            <a:tailEnd len="med" w="med" type="none"/>
          </a:ln>
        </p:spPr>
      </p:sp>
      <p:sp>
        <p:nvSpPr>
          <p:cNvPr id="204" name="Google Shape;204;p27"/>
          <p:cNvSpPr/>
          <p:nvPr/>
        </p:nvSpPr>
        <p:spPr>
          <a:xfrm rot="-1764822">
            <a:off x="2143589" y="2807433"/>
            <a:ext cx="83688" cy="248725"/>
          </a:xfrm>
          <a:prstGeom prst="rect">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7"/>
          <p:cNvSpPr/>
          <p:nvPr/>
        </p:nvSpPr>
        <p:spPr>
          <a:xfrm>
            <a:off x="2830734" y="3303640"/>
            <a:ext cx="93300" cy="257100"/>
          </a:xfrm>
          <a:prstGeom prst="can">
            <a:avLst>
              <a:gd fmla="val 25000" name="adj"/>
            </a:avLst>
          </a:prstGeom>
          <a:solidFill>
            <a:srgbClr val="1F1F1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rot="-1316309">
            <a:off x="2830802" y="2668174"/>
            <a:ext cx="93145" cy="257096"/>
          </a:xfrm>
          <a:prstGeom prst="can">
            <a:avLst>
              <a:gd fmla="val 25000" name="adj"/>
            </a:avLst>
          </a:prstGeom>
          <a:solidFill>
            <a:srgbClr val="1F1F1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p:nvPr/>
        </p:nvSpPr>
        <p:spPr>
          <a:xfrm rot="2942354">
            <a:off x="3500025" y="2866919"/>
            <a:ext cx="93358" cy="257131"/>
          </a:xfrm>
          <a:prstGeom prst="can">
            <a:avLst>
              <a:gd fmla="val 25000" name="adj"/>
            </a:avLst>
          </a:prstGeom>
          <a:solidFill>
            <a:srgbClr val="1F1F1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7"/>
          <p:cNvSpPr/>
          <p:nvPr/>
        </p:nvSpPr>
        <p:spPr>
          <a:xfrm rot="7873235">
            <a:off x="3730839" y="3443022"/>
            <a:ext cx="93329" cy="257043"/>
          </a:xfrm>
          <a:prstGeom prst="can">
            <a:avLst>
              <a:gd fmla="val 25000" name="adj"/>
            </a:avLst>
          </a:prstGeom>
          <a:solidFill>
            <a:srgbClr val="1F1F1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7"/>
          <p:cNvSpPr/>
          <p:nvPr/>
        </p:nvSpPr>
        <p:spPr>
          <a:xfrm rot="2394645">
            <a:off x="2888071" y="2994182"/>
            <a:ext cx="83698" cy="248696"/>
          </a:xfrm>
          <a:prstGeom prst="rect">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rot="-2647653">
            <a:off x="3363208" y="3339938"/>
            <a:ext cx="83590" cy="248619"/>
          </a:xfrm>
          <a:prstGeom prst="rect">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p:nvPr/>
        </p:nvSpPr>
        <p:spPr>
          <a:xfrm>
            <a:off x="2538825" y="2711950"/>
            <a:ext cx="93300" cy="335700"/>
          </a:xfrm>
          <a:prstGeom prst="verticalScroll">
            <a:avLst>
              <a:gd fmla="val 12500" name="adj"/>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p:nvPr/>
        </p:nvSpPr>
        <p:spPr>
          <a:xfrm rot="-1764822">
            <a:off x="866077" y="2755433"/>
            <a:ext cx="83688" cy="248725"/>
          </a:xfrm>
          <a:prstGeom prst="rect">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p:nvPr/>
        </p:nvSpPr>
        <p:spPr>
          <a:xfrm rot="-5758602">
            <a:off x="4737104" y="2525157"/>
            <a:ext cx="83554" cy="248716"/>
          </a:xfrm>
          <a:prstGeom prst="rect">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7"/>
          <p:cNvSpPr/>
          <p:nvPr/>
        </p:nvSpPr>
        <p:spPr>
          <a:xfrm rot="2586900">
            <a:off x="4533666" y="3083388"/>
            <a:ext cx="83838" cy="248680"/>
          </a:xfrm>
          <a:prstGeom prst="rect">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p:nvPr/>
        </p:nvSpPr>
        <p:spPr>
          <a:xfrm>
            <a:off x="793234" y="3043465"/>
            <a:ext cx="93300" cy="257100"/>
          </a:xfrm>
          <a:prstGeom prst="can">
            <a:avLst>
              <a:gd fmla="val 25000" name="adj"/>
            </a:avLst>
          </a:prstGeom>
          <a:solidFill>
            <a:srgbClr val="1F1F1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7"/>
          <p:cNvSpPr/>
          <p:nvPr/>
        </p:nvSpPr>
        <p:spPr>
          <a:xfrm>
            <a:off x="1923909" y="2448965"/>
            <a:ext cx="93300" cy="257100"/>
          </a:xfrm>
          <a:prstGeom prst="can">
            <a:avLst>
              <a:gd fmla="val 25000" name="adj"/>
            </a:avLst>
          </a:prstGeom>
          <a:solidFill>
            <a:srgbClr val="1F1F1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a:off x="4087184" y="2402965"/>
            <a:ext cx="93300" cy="257100"/>
          </a:xfrm>
          <a:prstGeom prst="can">
            <a:avLst>
              <a:gd fmla="val 25000" name="adj"/>
            </a:avLst>
          </a:prstGeom>
          <a:solidFill>
            <a:srgbClr val="1F1F1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a:off x="4993884" y="2453565"/>
            <a:ext cx="93300" cy="257100"/>
          </a:xfrm>
          <a:prstGeom prst="can">
            <a:avLst>
              <a:gd fmla="val 25000" name="adj"/>
            </a:avLst>
          </a:prstGeom>
          <a:solidFill>
            <a:srgbClr val="1F1F1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a:off x="1386134" y="2853265"/>
            <a:ext cx="93300" cy="257100"/>
          </a:xfrm>
          <a:prstGeom prst="can">
            <a:avLst>
              <a:gd fmla="val 25000" name="adj"/>
            </a:avLst>
          </a:prstGeom>
          <a:solidFill>
            <a:srgbClr val="1F1F1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p:nvPr/>
        </p:nvSpPr>
        <p:spPr>
          <a:xfrm>
            <a:off x="1053150" y="2514475"/>
            <a:ext cx="101700" cy="191700"/>
          </a:xfrm>
          <a:prstGeom prst="pie">
            <a:avLst>
              <a:gd fmla="val 0" name="adj1"/>
              <a:gd fmla="val 16200000" name="adj2"/>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rot="-6126395">
            <a:off x="1781984" y="3022687"/>
            <a:ext cx="101559" cy="191698"/>
          </a:xfrm>
          <a:prstGeom prst="pie">
            <a:avLst>
              <a:gd fmla="val 0" name="adj1"/>
              <a:gd fmla="val 16200000" name="adj2"/>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7"/>
          <p:cNvSpPr/>
          <p:nvPr/>
        </p:nvSpPr>
        <p:spPr>
          <a:xfrm rot="8100000">
            <a:off x="3988471" y="2743099"/>
            <a:ext cx="101823" cy="191767"/>
          </a:xfrm>
          <a:prstGeom prst="pie">
            <a:avLst>
              <a:gd fmla="val 0" name="adj1"/>
              <a:gd fmla="val 16200000" name="adj2"/>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rot="-7466339">
            <a:off x="4791422" y="3486321"/>
            <a:ext cx="101852" cy="191636"/>
          </a:xfrm>
          <a:prstGeom prst="pie">
            <a:avLst>
              <a:gd fmla="val 0" name="adj1"/>
              <a:gd fmla="val 16200000" name="adj2"/>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4" name="Google Shape;224;p27"/>
          <p:cNvCxnSpPr/>
          <p:nvPr/>
        </p:nvCxnSpPr>
        <p:spPr>
          <a:xfrm flipH="1">
            <a:off x="1272350" y="2207964"/>
            <a:ext cx="1619100" cy="1651200"/>
          </a:xfrm>
          <a:prstGeom prst="straightConnector1">
            <a:avLst/>
          </a:prstGeom>
          <a:noFill/>
          <a:ln cap="flat" cmpd="sng" w="28575">
            <a:solidFill>
              <a:srgbClr val="FF0000"/>
            </a:solidFill>
            <a:prstDash val="solid"/>
            <a:round/>
            <a:headEnd len="med" w="med" type="none"/>
            <a:tailEnd len="med" w="med" type="none"/>
          </a:ln>
        </p:spPr>
      </p:cxnSp>
      <p:sp>
        <p:nvSpPr>
          <p:cNvPr id="225" name="Google Shape;225;p27"/>
          <p:cNvSpPr/>
          <p:nvPr/>
        </p:nvSpPr>
        <p:spPr>
          <a:xfrm>
            <a:off x="2722704" y="1921450"/>
            <a:ext cx="580200" cy="3357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7"/>
          <p:cNvSpPr/>
          <p:nvPr/>
        </p:nvSpPr>
        <p:spPr>
          <a:xfrm>
            <a:off x="2764127" y="1957154"/>
            <a:ext cx="253800" cy="257100"/>
          </a:xfrm>
          <a:prstGeom prst="ellipse">
            <a:avLst/>
          </a:prstGeom>
          <a:solidFill>
            <a:srgbClr val="445B74"/>
          </a:solidFill>
          <a:ln cap="flat" cmpd="sng" w="19050">
            <a:solidFill>
              <a:srgbClr val="1F1F1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3D3875"/>
              </a:highlight>
            </a:endParaRPr>
          </a:p>
        </p:txBody>
      </p:sp>
      <p:sp>
        <p:nvSpPr>
          <p:cNvPr id="227" name="Google Shape;227;p27"/>
          <p:cNvSpPr/>
          <p:nvPr/>
        </p:nvSpPr>
        <p:spPr>
          <a:xfrm>
            <a:off x="3178357" y="1957154"/>
            <a:ext cx="93300" cy="61200"/>
          </a:xfrm>
          <a:prstGeom prst="roundRect">
            <a:avLst>
              <a:gd fmla="val 16667" name="adj"/>
            </a:avLst>
          </a:prstGeom>
          <a:solidFill>
            <a:srgbClr val="B7B7B7"/>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7"/>
          <p:cNvSpPr/>
          <p:nvPr/>
        </p:nvSpPr>
        <p:spPr>
          <a:xfrm>
            <a:off x="3227228" y="1971588"/>
            <a:ext cx="31500" cy="32400"/>
          </a:xfrm>
          <a:prstGeom prst="ellipse">
            <a:avLst/>
          </a:prstGeom>
          <a:solidFill>
            <a:srgbClr val="000000"/>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7"/>
          <p:cNvSpPr txBox="1"/>
          <p:nvPr/>
        </p:nvSpPr>
        <p:spPr>
          <a:xfrm>
            <a:off x="441950" y="4458200"/>
            <a:ext cx="4899000" cy="678300"/>
          </a:xfrm>
          <a:prstGeom prst="rect">
            <a:avLst/>
          </a:prstGeom>
          <a:solidFill>
            <a:schemeClr val="dk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Times"/>
                <a:ea typeface="Times"/>
                <a:cs typeface="Times"/>
                <a:sym typeface="Times"/>
              </a:rPr>
              <a:t>Diagram</a:t>
            </a:r>
            <a:endParaRPr sz="1600">
              <a:solidFill>
                <a:schemeClr val="lt1"/>
              </a:solidFill>
              <a:latin typeface="Times"/>
              <a:ea typeface="Times"/>
              <a:cs typeface="Times"/>
              <a:sym typeface="Times"/>
            </a:endParaRPr>
          </a:p>
        </p:txBody>
      </p:sp>
      <p:cxnSp>
        <p:nvCxnSpPr>
          <p:cNvPr id="230" name="Google Shape;230;p27"/>
          <p:cNvCxnSpPr/>
          <p:nvPr/>
        </p:nvCxnSpPr>
        <p:spPr>
          <a:xfrm rot="10800000">
            <a:off x="1923895" y="1739831"/>
            <a:ext cx="770400" cy="264600"/>
          </a:xfrm>
          <a:prstGeom prst="straightConnector1">
            <a:avLst/>
          </a:prstGeom>
          <a:noFill/>
          <a:ln cap="flat" cmpd="sng" w="28575">
            <a:solidFill>
              <a:schemeClr val="lt1"/>
            </a:solidFill>
            <a:prstDash val="solid"/>
            <a:round/>
            <a:headEnd len="med" w="med" type="none"/>
            <a:tailEnd len="med" w="med" type="triangle"/>
          </a:ln>
        </p:spPr>
      </p:cxnSp>
      <p:sp>
        <p:nvSpPr>
          <p:cNvPr id="231" name="Google Shape;231;p27"/>
          <p:cNvSpPr txBox="1"/>
          <p:nvPr/>
        </p:nvSpPr>
        <p:spPr>
          <a:xfrm>
            <a:off x="1154850" y="1424450"/>
            <a:ext cx="729000" cy="431100"/>
          </a:xfrm>
          <a:prstGeom prst="rect">
            <a:avLst/>
          </a:prstGeom>
          <a:noFill/>
          <a:ln cap="flat" cmpd="sng" w="2857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Times"/>
                <a:ea typeface="Times"/>
                <a:cs typeface="Times"/>
                <a:sym typeface="Times"/>
              </a:rPr>
              <a:t>Server</a:t>
            </a:r>
            <a:endParaRPr sz="1600">
              <a:solidFill>
                <a:schemeClr val="lt1"/>
              </a:solidFill>
              <a:latin typeface="Times"/>
              <a:ea typeface="Times"/>
              <a:cs typeface="Times"/>
              <a:sym typeface="Times"/>
            </a:endParaRPr>
          </a:p>
        </p:txBody>
      </p:sp>
      <p:sp>
        <p:nvSpPr>
          <p:cNvPr id="232" name="Google Shape;232;p27"/>
          <p:cNvSpPr txBox="1"/>
          <p:nvPr/>
        </p:nvSpPr>
        <p:spPr>
          <a:xfrm>
            <a:off x="3206450" y="1156575"/>
            <a:ext cx="1483500" cy="588000"/>
          </a:xfrm>
          <a:prstGeom prst="rect">
            <a:avLst/>
          </a:prstGeom>
          <a:noFill/>
          <a:ln cap="flat" cmpd="sng" w="2857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Times"/>
                <a:ea typeface="Times"/>
                <a:cs typeface="Times"/>
                <a:sym typeface="Times"/>
              </a:rPr>
              <a:t>Trash cleaning crews</a:t>
            </a:r>
            <a:endParaRPr sz="1600">
              <a:solidFill>
                <a:schemeClr val="lt1"/>
              </a:solidFill>
              <a:latin typeface="Times"/>
              <a:ea typeface="Times"/>
              <a:cs typeface="Times"/>
              <a:sym typeface="Times"/>
            </a:endParaRPr>
          </a:p>
        </p:txBody>
      </p:sp>
      <p:cxnSp>
        <p:nvCxnSpPr>
          <p:cNvPr id="233" name="Google Shape;233;p27"/>
          <p:cNvCxnSpPr/>
          <p:nvPr/>
        </p:nvCxnSpPr>
        <p:spPr>
          <a:xfrm flipH="1">
            <a:off x="3791650" y="1815550"/>
            <a:ext cx="27000" cy="540300"/>
          </a:xfrm>
          <a:prstGeom prst="straightConnector1">
            <a:avLst/>
          </a:prstGeom>
          <a:noFill/>
          <a:ln cap="flat" cmpd="sng" w="28575">
            <a:solidFill>
              <a:schemeClr val="lt1"/>
            </a:solidFill>
            <a:prstDash val="solid"/>
            <a:round/>
            <a:headEnd len="med" w="med" type="none"/>
            <a:tailEnd len="med" w="med" type="triangle"/>
          </a:ln>
        </p:spPr>
      </p:cxnSp>
      <p:sp>
        <p:nvSpPr>
          <p:cNvPr id="234" name="Google Shape;234;p27"/>
          <p:cNvSpPr txBox="1"/>
          <p:nvPr/>
        </p:nvSpPr>
        <p:spPr>
          <a:xfrm>
            <a:off x="1728375" y="1865113"/>
            <a:ext cx="1027500" cy="36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chemeClr val="lt1"/>
                </a:solidFill>
                <a:latin typeface="Lato"/>
                <a:ea typeface="Lato"/>
                <a:cs typeface="Lato"/>
                <a:sym typeface="Lato"/>
              </a:rPr>
              <a:t>Whether a beach</a:t>
            </a:r>
            <a:endParaRPr sz="800">
              <a:solidFill>
                <a:schemeClr val="lt1"/>
              </a:solidFill>
              <a:latin typeface="Lato"/>
              <a:ea typeface="Lato"/>
              <a:cs typeface="Lato"/>
              <a:sym typeface="Lato"/>
            </a:endParaRPr>
          </a:p>
          <a:p>
            <a:pPr indent="0" lvl="0" marL="0" rtl="0" algn="l">
              <a:spcBef>
                <a:spcPts val="0"/>
              </a:spcBef>
              <a:spcAft>
                <a:spcPts val="0"/>
              </a:spcAft>
              <a:buNone/>
            </a:pPr>
            <a:r>
              <a:rPr lang="en" sz="800">
                <a:solidFill>
                  <a:schemeClr val="lt1"/>
                </a:solidFill>
                <a:latin typeface="Lato"/>
                <a:ea typeface="Lato"/>
                <a:cs typeface="Lato"/>
                <a:sym typeface="Lato"/>
              </a:rPr>
              <a:t>has trash on it</a:t>
            </a:r>
            <a:endParaRPr sz="800">
              <a:solidFill>
                <a:schemeClr val="lt1"/>
              </a:solidFill>
              <a:latin typeface="Lato"/>
              <a:ea typeface="Lato"/>
              <a:cs typeface="Lato"/>
              <a:sym typeface="Lato"/>
            </a:endParaRPr>
          </a:p>
        </p:txBody>
      </p:sp>
      <p:sp>
        <p:nvSpPr>
          <p:cNvPr id="235" name="Google Shape;235;p27"/>
          <p:cNvSpPr txBox="1"/>
          <p:nvPr/>
        </p:nvSpPr>
        <p:spPr>
          <a:xfrm>
            <a:off x="5724975" y="4458195"/>
            <a:ext cx="2250300" cy="36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Times"/>
                <a:ea typeface="Times"/>
                <a:cs typeface="Times"/>
                <a:sym typeface="Times"/>
              </a:rPr>
              <a:t>Kamilo Beach, Hawaii</a:t>
            </a:r>
            <a:endParaRPr sz="1600">
              <a:solidFill>
                <a:schemeClr val="lt1"/>
              </a:solidFill>
              <a:latin typeface="Times"/>
              <a:ea typeface="Times"/>
              <a:cs typeface="Times"/>
              <a:sym typeface="Time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8"/>
          <p:cNvSpPr txBox="1"/>
          <p:nvPr>
            <p:ph type="title"/>
          </p:nvPr>
        </p:nvSpPr>
        <p:spPr>
          <a:xfrm>
            <a:off x="1052550" y="1727900"/>
            <a:ext cx="7038900" cy="148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500">
                <a:latin typeface="Times"/>
                <a:ea typeface="Times"/>
                <a:cs typeface="Times"/>
                <a:sym typeface="Times"/>
              </a:rPr>
              <a:t>DEMONSTRATION</a:t>
            </a:r>
            <a:endParaRPr sz="5500">
              <a:latin typeface="Times"/>
              <a:ea typeface="Times"/>
              <a:cs typeface="Times"/>
              <a:sym typeface="Time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latin typeface="Times"/>
                <a:ea typeface="Times"/>
                <a:cs typeface="Times"/>
                <a:sym typeface="Times"/>
              </a:rPr>
              <a:t>Process</a:t>
            </a:r>
            <a:endParaRPr sz="3000">
              <a:latin typeface="Times"/>
              <a:ea typeface="Times"/>
              <a:cs typeface="Times"/>
              <a:sym typeface="Times"/>
            </a:endParaRPr>
          </a:p>
        </p:txBody>
      </p:sp>
      <p:pic>
        <p:nvPicPr>
          <p:cNvPr id="246" name="Google Shape;246;p29"/>
          <p:cNvPicPr preferRelativeResize="0"/>
          <p:nvPr/>
        </p:nvPicPr>
        <p:blipFill rotWithShape="1">
          <a:blip r:embed="rId3">
            <a:alphaModFix/>
          </a:blip>
          <a:srcRect b="32921" l="1380" r="0" t="11933"/>
          <a:stretch/>
        </p:blipFill>
        <p:spPr>
          <a:xfrm>
            <a:off x="3974800" y="181050"/>
            <a:ext cx="5026299" cy="3716748"/>
          </a:xfrm>
          <a:prstGeom prst="rect">
            <a:avLst/>
          </a:prstGeom>
          <a:noFill/>
          <a:ln>
            <a:noFill/>
          </a:ln>
        </p:spPr>
      </p:pic>
      <p:pic>
        <p:nvPicPr>
          <p:cNvPr id="247" name="Google Shape;247;p29"/>
          <p:cNvPicPr preferRelativeResize="0"/>
          <p:nvPr/>
        </p:nvPicPr>
        <p:blipFill rotWithShape="1">
          <a:blip r:embed="rId4">
            <a:alphaModFix/>
          </a:blip>
          <a:srcRect b="27551" l="0" r="0" t="0"/>
          <a:stretch/>
        </p:blipFill>
        <p:spPr>
          <a:xfrm>
            <a:off x="219375" y="1513475"/>
            <a:ext cx="3557875" cy="34960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0"/>
          <p:cNvSpPr/>
          <p:nvPr/>
        </p:nvSpPr>
        <p:spPr>
          <a:xfrm>
            <a:off x="92125" y="4222275"/>
            <a:ext cx="2472000" cy="9141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0"/>
          <p:cNvSpPr txBox="1"/>
          <p:nvPr>
            <p:ph type="title"/>
          </p:nvPr>
        </p:nvSpPr>
        <p:spPr>
          <a:xfrm>
            <a:off x="1052550" y="3654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latin typeface="Times"/>
                <a:ea typeface="Times"/>
                <a:cs typeface="Times"/>
                <a:sym typeface="Times"/>
              </a:rPr>
              <a:t>Impact at a Scale</a:t>
            </a:r>
            <a:endParaRPr sz="3000">
              <a:latin typeface="Times"/>
              <a:ea typeface="Times"/>
              <a:cs typeface="Times"/>
              <a:sym typeface="Times"/>
            </a:endParaRPr>
          </a:p>
        </p:txBody>
      </p:sp>
      <p:sp>
        <p:nvSpPr>
          <p:cNvPr id="254" name="Google Shape;254;p30"/>
          <p:cNvSpPr/>
          <p:nvPr/>
        </p:nvSpPr>
        <p:spPr>
          <a:xfrm>
            <a:off x="477693" y="1750325"/>
            <a:ext cx="1567800" cy="9981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0"/>
          <p:cNvSpPr/>
          <p:nvPr/>
        </p:nvSpPr>
        <p:spPr>
          <a:xfrm>
            <a:off x="589634" y="1856485"/>
            <a:ext cx="685800" cy="764400"/>
          </a:xfrm>
          <a:prstGeom prst="ellipse">
            <a:avLst/>
          </a:prstGeom>
          <a:solidFill>
            <a:srgbClr val="445B74"/>
          </a:solidFill>
          <a:ln cap="flat" cmpd="sng" w="19050">
            <a:solidFill>
              <a:srgbClr val="1F1F1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rgbClr val="3D3875"/>
              </a:highlight>
            </a:endParaRPr>
          </a:p>
        </p:txBody>
      </p:sp>
      <p:sp>
        <p:nvSpPr>
          <p:cNvPr id="256" name="Google Shape;256;p30"/>
          <p:cNvSpPr/>
          <p:nvPr/>
        </p:nvSpPr>
        <p:spPr>
          <a:xfrm>
            <a:off x="1709043" y="1856485"/>
            <a:ext cx="252000" cy="182100"/>
          </a:xfrm>
          <a:prstGeom prst="roundRect">
            <a:avLst>
              <a:gd fmla="val 16667" name="adj"/>
            </a:avLst>
          </a:prstGeom>
          <a:solidFill>
            <a:srgbClr val="B7B7B7"/>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7" name="Google Shape;257;p30"/>
          <p:cNvCxnSpPr/>
          <p:nvPr/>
        </p:nvCxnSpPr>
        <p:spPr>
          <a:xfrm flipH="1">
            <a:off x="107425" y="2825075"/>
            <a:ext cx="583500" cy="1827000"/>
          </a:xfrm>
          <a:prstGeom prst="straightConnector1">
            <a:avLst/>
          </a:prstGeom>
          <a:noFill/>
          <a:ln cap="flat" cmpd="sng" w="9525">
            <a:solidFill>
              <a:srgbClr val="FF0000"/>
            </a:solidFill>
            <a:prstDash val="solid"/>
            <a:round/>
            <a:headEnd len="med" w="med" type="none"/>
            <a:tailEnd len="med" w="med" type="none"/>
          </a:ln>
        </p:spPr>
      </p:cxnSp>
      <p:cxnSp>
        <p:nvCxnSpPr>
          <p:cNvPr id="258" name="Google Shape;258;p30"/>
          <p:cNvCxnSpPr>
            <a:stCxn id="254" idx="2"/>
          </p:cNvCxnSpPr>
          <p:nvPr/>
        </p:nvCxnSpPr>
        <p:spPr>
          <a:xfrm>
            <a:off x="1261593" y="2748425"/>
            <a:ext cx="749700" cy="1765500"/>
          </a:xfrm>
          <a:prstGeom prst="straightConnector1">
            <a:avLst/>
          </a:prstGeom>
          <a:noFill/>
          <a:ln cap="flat" cmpd="sng" w="9525">
            <a:solidFill>
              <a:srgbClr val="FF0000"/>
            </a:solidFill>
            <a:prstDash val="solid"/>
            <a:round/>
            <a:headEnd len="med" w="med" type="none"/>
            <a:tailEnd len="med" w="med" type="none"/>
          </a:ln>
        </p:spPr>
      </p:cxnSp>
      <p:cxnSp>
        <p:nvCxnSpPr>
          <p:cNvPr id="259" name="Google Shape;259;p30"/>
          <p:cNvCxnSpPr>
            <a:stCxn id="254" idx="3"/>
          </p:cNvCxnSpPr>
          <p:nvPr/>
        </p:nvCxnSpPr>
        <p:spPr>
          <a:xfrm flipH="1" rot="10800000">
            <a:off x="2045493" y="1581575"/>
            <a:ext cx="1685400" cy="667800"/>
          </a:xfrm>
          <a:prstGeom prst="straightConnector1">
            <a:avLst/>
          </a:prstGeom>
          <a:noFill/>
          <a:ln cap="flat" cmpd="sng" w="9525">
            <a:solidFill>
              <a:srgbClr val="FF0000"/>
            </a:solidFill>
            <a:prstDash val="solid"/>
            <a:round/>
            <a:headEnd len="med" w="med" type="none"/>
            <a:tailEnd len="med" w="med" type="none"/>
          </a:ln>
        </p:spPr>
      </p:cxnSp>
      <p:sp>
        <p:nvSpPr>
          <p:cNvPr id="260" name="Google Shape;260;p30"/>
          <p:cNvSpPr txBox="1"/>
          <p:nvPr/>
        </p:nvSpPr>
        <p:spPr>
          <a:xfrm>
            <a:off x="3815350" y="1747425"/>
            <a:ext cx="1443300" cy="400200"/>
          </a:xfrm>
          <a:prstGeom prst="rect">
            <a:avLst/>
          </a:prstGeom>
          <a:solidFill>
            <a:schemeClr val="dk1"/>
          </a:solid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 server</a:t>
            </a:r>
            <a:endParaRPr>
              <a:solidFill>
                <a:schemeClr val="lt1"/>
              </a:solidFill>
              <a:latin typeface="Lato"/>
              <a:ea typeface="Lato"/>
              <a:cs typeface="Lato"/>
              <a:sym typeface="Lato"/>
            </a:endParaRPr>
          </a:p>
        </p:txBody>
      </p:sp>
      <p:cxnSp>
        <p:nvCxnSpPr>
          <p:cNvPr id="261" name="Google Shape;261;p30"/>
          <p:cNvCxnSpPr/>
          <p:nvPr/>
        </p:nvCxnSpPr>
        <p:spPr>
          <a:xfrm>
            <a:off x="5143450" y="1293275"/>
            <a:ext cx="2226300" cy="1316700"/>
          </a:xfrm>
          <a:prstGeom prst="straightConnector1">
            <a:avLst/>
          </a:prstGeom>
          <a:noFill/>
          <a:ln cap="flat" cmpd="sng" w="9525">
            <a:solidFill>
              <a:srgbClr val="FF0000"/>
            </a:solidFill>
            <a:prstDash val="solid"/>
            <a:round/>
            <a:headEnd len="med" w="med" type="none"/>
            <a:tailEnd len="med" w="med" type="none"/>
          </a:ln>
        </p:spPr>
      </p:cxnSp>
      <p:pic>
        <p:nvPicPr>
          <p:cNvPr id="262" name="Google Shape;262;p30"/>
          <p:cNvPicPr preferRelativeResize="0"/>
          <p:nvPr/>
        </p:nvPicPr>
        <p:blipFill rotWithShape="1">
          <a:blip r:embed="rId3">
            <a:alphaModFix/>
          </a:blip>
          <a:srcRect b="31059" l="12302" r="8633" t="18958"/>
          <a:stretch/>
        </p:blipFill>
        <p:spPr>
          <a:xfrm>
            <a:off x="3730900" y="904148"/>
            <a:ext cx="1796425" cy="829078"/>
          </a:xfrm>
          <a:prstGeom prst="rect">
            <a:avLst/>
          </a:prstGeom>
          <a:noFill/>
          <a:ln>
            <a:noFill/>
          </a:ln>
        </p:spPr>
      </p:pic>
      <p:cxnSp>
        <p:nvCxnSpPr>
          <p:cNvPr id="263" name="Google Shape;263;p30"/>
          <p:cNvCxnSpPr/>
          <p:nvPr/>
        </p:nvCxnSpPr>
        <p:spPr>
          <a:xfrm>
            <a:off x="7400500" y="2564075"/>
            <a:ext cx="0" cy="967200"/>
          </a:xfrm>
          <a:prstGeom prst="straightConnector1">
            <a:avLst/>
          </a:prstGeom>
          <a:noFill/>
          <a:ln cap="flat" cmpd="sng" w="9525">
            <a:solidFill>
              <a:srgbClr val="FF0000"/>
            </a:solidFill>
            <a:prstDash val="solid"/>
            <a:round/>
            <a:headEnd len="med" w="med" type="none"/>
            <a:tailEnd len="med" w="med" type="none"/>
          </a:ln>
        </p:spPr>
      </p:cxnSp>
      <p:sp>
        <p:nvSpPr>
          <p:cNvPr id="264" name="Google Shape;264;p30"/>
          <p:cNvSpPr/>
          <p:nvPr/>
        </p:nvSpPr>
        <p:spPr>
          <a:xfrm>
            <a:off x="5895825" y="3684900"/>
            <a:ext cx="2740800" cy="1451400"/>
          </a:xfrm>
          <a:prstGeom prst="roundRect">
            <a:avLst>
              <a:gd fmla="val 16667" name="adj"/>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5" name="Google Shape;265;p30"/>
          <p:cNvPicPr preferRelativeResize="0"/>
          <p:nvPr/>
        </p:nvPicPr>
        <p:blipFill>
          <a:blip r:embed="rId4">
            <a:alphaModFix/>
          </a:blip>
          <a:stretch>
            <a:fillRect/>
          </a:stretch>
        </p:blipFill>
        <p:spPr>
          <a:xfrm>
            <a:off x="5837475" y="3531275"/>
            <a:ext cx="2857500" cy="1600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Times"/>
                <a:ea typeface="Times"/>
                <a:cs typeface="Times"/>
                <a:sym typeface="Times"/>
              </a:rPr>
              <a:t>Cost of Implementation</a:t>
            </a:r>
            <a:endParaRPr sz="3000">
              <a:latin typeface="Times"/>
              <a:ea typeface="Times"/>
              <a:cs typeface="Times"/>
              <a:sym typeface="Times"/>
            </a:endParaRPr>
          </a:p>
          <a:p>
            <a:pPr indent="0" lvl="0" marL="0" rtl="0" algn="l">
              <a:spcBef>
                <a:spcPts val="0"/>
              </a:spcBef>
              <a:spcAft>
                <a:spcPts val="0"/>
              </a:spcAft>
              <a:buNone/>
            </a:pPr>
            <a:r>
              <a:t/>
            </a:r>
            <a:endParaRPr/>
          </a:p>
        </p:txBody>
      </p:sp>
      <p:sp>
        <p:nvSpPr>
          <p:cNvPr id="271" name="Google Shape;271;p31"/>
          <p:cNvSpPr txBox="1"/>
          <p:nvPr>
            <p:ph idx="1" type="body"/>
          </p:nvPr>
        </p:nvSpPr>
        <p:spPr>
          <a:xfrm>
            <a:off x="1297500" y="1307850"/>
            <a:ext cx="3460500" cy="14322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600">
                <a:latin typeface="Times"/>
                <a:ea typeface="Times"/>
                <a:cs typeface="Times"/>
                <a:sym typeface="Times"/>
              </a:rPr>
              <a:t>Unit price:</a:t>
            </a:r>
            <a:endParaRPr sz="1600">
              <a:latin typeface="Times"/>
              <a:ea typeface="Times"/>
              <a:cs typeface="Times"/>
              <a:sym typeface="Times"/>
            </a:endParaRPr>
          </a:p>
          <a:p>
            <a:pPr indent="-330200" lvl="0" marL="457200" rtl="0" algn="l">
              <a:spcBef>
                <a:spcPts val="1200"/>
              </a:spcBef>
              <a:spcAft>
                <a:spcPts val="0"/>
              </a:spcAft>
              <a:buSzPts val="1600"/>
              <a:buFont typeface="Times"/>
              <a:buChar char="-"/>
            </a:pPr>
            <a:r>
              <a:rPr lang="en" sz="1600">
                <a:latin typeface="Times"/>
                <a:ea typeface="Times"/>
                <a:cs typeface="Times"/>
                <a:sym typeface="Times"/>
              </a:rPr>
              <a:t>$225 for Creation and Installation</a:t>
            </a:r>
            <a:endParaRPr sz="1600">
              <a:latin typeface="Times"/>
              <a:ea typeface="Times"/>
              <a:cs typeface="Times"/>
              <a:sym typeface="Times"/>
            </a:endParaRPr>
          </a:p>
          <a:p>
            <a:pPr indent="-330200" lvl="0" marL="457200" rtl="0" algn="l">
              <a:spcBef>
                <a:spcPts val="1200"/>
              </a:spcBef>
              <a:spcAft>
                <a:spcPts val="1200"/>
              </a:spcAft>
              <a:buSzPts val="1600"/>
              <a:buFont typeface="Times"/>
              <a:buChar char="-"/>
            </a:pPr>
            <a:r>
              <a:rPr lang="en" sz="1600">
                <a:latin typeface="Times"/>
                <a:ea typeface="Times"/>
                <a:cs typeface="Times"/>
                <a:sym typeface="Times"/>
              </a:rPr>
              <a:t>$30* monthly </a:t>
            </a:r>
            <a:r>
              <a:rPr lang="en" sz="1600">
                <a:latin typeface="Times"/>
                <a:ea typeface="Times"/>
                <a:cs typeface="Times"/>
                <a:sym typeface="Times"/>
              </a:rPr>
              <a:t>maintenance</a:t>
            </a:r>
            <a:endParaRPr sz="1600">
              <a:latin typeface="Times"/>
              <a:ea typeface="Times"/>
              <a:cs typeface="Times"/>
              <a:sym typeface="Times"/>
            </a:endParaRPr>
          </a:p>
        </p:txBody>
      </p:sp>
      <p:sp>
        <p:nvSpPr>
          <p:cNvPr id="272" name="Google Shape;272;p31"/>
          <p:cNvSpPr txBox="1"/>
          <p:nvPr/>
        </p:nvSpPr>
        <p:spPr>
          <a:xfrm>
            <a:off x="4758000" y="1307850"/>
            <a:ext cx="3394800" cy="143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Times"/>
                <a:ea typeface="Times"/>
                <a:cs typeface="Times"/>
                <a:sym typeface="Times"/>
              </a:rPr>
              <a:t>Infrastructure</a:t>
            </a:r>
            <a:r>
              <a:rPr lang="en" sz="1600">
                <a:solidFill>
                  <a:schemeClr val="lt1"/>
                </a:solidFill>
                <a:latin typeface="Times"/>
                <a:ea typeface="Times"/>
                <a:cs typeface="Times"/>
                <a:sym typeface="Times"/>
              </a:rPr>
              <a:t> price:</a:t>
            </a:r>
            <a:endParaRPr sz="1600">
              <a:solidFill>
                <a:schemeClr val="lt1"/>
              </a:solidFill>
              <a:latin typeface="Times"/>
              <a:ea typeface="Times"/>
              <a:cs typeface="Times"/>
              <a:sym typeface="Times"/>
            </a:endParaRPr>
          </a:p>
          <a:p>
            <a:pPr indent="-330200" lvl="0" marL="457200" rtl="0" algn="l">
              <a:spcBef>
                <a:spcPts val="1200"/>
              </a:spcBef>
              <a:spcAft>
                <a:spcPts val="0"/>
              </a:spcAft>
              <a:buClr>
                <a:schemeClr val="lt1"/>
              </a:buClr>
              <a:buSzPts val="1600"/>
              <a:buFont typeface="Times"/>
              <a:buChar char="-"/>
            </a:pPr>
            <a:r>
              <a:rPr lang="en" sz="1600">
                <a:solidFill>
                  <a:schemeClr val="lt1"/>
                </a:solidFill>
                <a:latin typeface="Times"/>
                <a:ea typeface="Times"/>
                <a:cs typeface="Times"/>
                <a:sym typeface="Times"/>
              </a:rPr>
              <a:t>Server: Upfront Cost of $2500</a:t>
            </a:r>
            <a:endParaRPr sz="1600">
              <a:solidFill>
                <a:schemeClr val="lt1"/>
              </a:solidFill>
              <a:latin typeface="Times"/>
              <a:ea typeface="Times"/>
              <a:cs typeface="Times"/>
              <a:sym typeface="Times"/>
            </a:endParaRPr>
          </a:p>
          <a:p>
            <a:pPr indent="-330200" lvl="0" marL="457200" rtl="0" algn="l">
              <a:spcBef>
                <a:spcPts val="1200"/>
              </a:spcBef>
              <a:spcAft>
                <a:spcPts val="1200"/>
              </a:spcAft>
              <a:buClr>
                <a:schemeClr val="lt1"/>
              </a:buClr>
              <a:buSzPts val="1600"/>
              <a:buFont typeface="Times"/>
              <a:buChar char="-"/>
            </a:pPr>
            <a:r>
              <a:rPr lang="en" sz="1600">
                <a:solidFill>
                  <a:schemeClr val="lt1"/>
                </a:solidFill>
                <a:latin typeface="Times"/>
                <a:ea typeface="Times"/>
                <a:cs typeface="Times"/>
                <a:sym typeface="Times"/>
              </a:rPr>
              <a:t>Monthly M</a:t>
            </a:r>
            <a:r>
              <a:rPr lang="en" sz="1600">
                <a:solidFill>
                  <a:schemeClr val="lt1"/>
                </a:solidFill>
                <a:latin typeface="Times"/>
                <a:ea typeface="Times"/>
                <a:cs typeface="Times"/>
                <a:sym typeface="Times"/>
              </a:rPr>
              <a:t>aintenance</a:t>
            </a:r>
            <a:r>
              <a:rPr lang="en" sz="1600">
                <a:solidFill>
                  <a:schemeClr val="lt1"/>
                </a:solidFill>
                <a:latin typeface="Times"/>
                <a:ea typeface="Times"/>
                <a:cs typeface="Times"/>
                <a:sym typeface="Times"/>
              </a:rPr>
              <a:t> of $20</a:t>
            </a:r>
            <a:endParaRPr sz="1600">
              <a:solidFill>
                <a:schemeClr val="lt1"/>
              </a:solidFill>
              <a:latin typeface="Times"/>
              <a:ea typeface="Times"/>
              <a:cs typeface="Times"/>
              <a:sym typeface="Times"/>
            </a:endParaRPr>
          </a:p>
        </p:txBody>
      </p:sp>
      <p:sp>
        <p:nvSpPr>
          <p:cNvPr id="273" name="Google Shape;273;p31"/>
          <p:cNvSpPr txBox="1"/>
          <p:nvPr/>
        </p:nvSpPr>
        <p:spPr>
          <a:xfrm>
            <a:off x="1297500" y="4316175"/>
            <a:ext cx="6958500" cy="6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Times"/>
                <a:ea typeface="Times"/>
                <a:cs typeface="Times"/>
                <a:sym typeface="Times"/>
              </a:rPr>
              <a:t>*Cities and Towns will most likely have technicians who could maintain the units, dramatically decreasing the price for </a:t>
            </a:r>
            <a:r>
              <a:rPr lang="en" sz="1600">
                <a:solidFill>
                  <a:schemeClr val="lt1"/>
                </a:solidFill>
                <a:latin typeface="Times"/>
                <a:ea typeface="Times"/>
                <a:cs typeface="Times"/>
                <a:sym typeface="Times"/>
              </a:rPr>
              <a:t>maintenance</a:t>
            </a:r>
            <a:r>
              <a:rPr lang="en" sz="1600">
                <a:solidFill>
                  <a:schemeClr val="lt1"/>
                </a:solidFill>
                <a:latin typeface="Times"/>
                <a:ea typeface="Times"/>
                <a:cs typeface="Times"/>
                <a:sym typeface="Times"/>
              </a:rPr>
              <a:t> in those areas</a:t>
            </a:r>
            <a:endParaRPr sz="1600">
              <a:solidFill>
                <a:schemeClr val="lt1"/>
              </a:solidFill>
              <a:latin typeface="Times"/>
              <a:ea typeface="Times"/>
              <a:cs typeface="Times"/>
              <a:sym typeface="Time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000">
                <a:latin typeface="Times"/>
                <a:ea typeface="Times"/>
                <a:cs typeface="Times"/>
                <a:sym typeface="Times"/>
              </a:rPr>
              <a:t>Sources</a:t>
            </a:r>
            <a:endParaRPr sz="3000">
              <a:latin typeface="Times"/>
              <a:ea typeface="Times"/>
              <a:cs typeface="Times"/>
              <a:sym typeface="Times"/>
            </a:endParaRPr>
          </a:p>
        </p:txBody>
      </p:sp>
      <p:sp>
        <p:nvSpPr>
          <p:cNvPr id="279" name="Google Shape;279;p32"/>
          <p:cNvSpPr txBox="1"/>
          <p:nvPr>
            <p:ph idx="1" type="body"/>
          </p:nvPr>
        </p:nvSpPr>
        <p:spPr>
          <a:xfrm>
            <a:off x="1297500" y="1404275"/>
            <a:ext cx="7038900" cy="3400800"/>
          </a:xfrm>
          <a:prstGeom prst="rect">
            <a:avLst/>
          </a:prstGeom>
        </p:spPr>
        <p:txBody>
          <a:bodyPr anchorCtr="0" anchor="t" bIns="91425" lIns="91425" spcFirstLastPara="1" rIns="91425" wrap="square" tIns="91425">
            <a:normAutofit/>
          </a:bodyPr>
          <a:lstStyle/>
          <a:p>
            <a:pPr indent="-457200" lvl="0" marL="457200" rtl="0" algn="l">
              <a:lnSpc>
                <a:spcPct val="100000"/>
              </a:lnSpc>
              <a:spcBef>
                <a:spcPts val="0"/>
              </a:spcBef>
              <a:spcAft>
                <a:spcPts val="0"/>
              </a:spcAft>
              <a:buNone/>
            </a:pPr>
            <a:r>
              <a:rPr lang="en" sz="1600" u="sng">
                <a:solidFill>
                  <a:schemeClr val="hlink"/>
                </a:solidFill>
                <a:latin typeface="Times"/>
                <a:ea typeface="Times"/>
                <a:cs typeface="Times"/>
                <a:sym typeface="Times"/>
                <a:hlinkClick r:id="rId3"/>
              </a:rPr>
              <a:t>https://paperswithcode.com/search?q_meta=&amp;q_type=&amp;q=trash</a:t>
            </a:r>
            <a:endParaRPr sz="1600">
              <a:latin typeface="Times"/>
              <a:ea typeface="Times"/>
              <a:cs typeface="Times"/>
              <a:sym typeface="Times"/>
            </a:endParaRPr>
          </a:p>
          <a:p>
            <a:pPr indent="-457200" lvl="0" marL="457200" rtl="0" algn="l">
              <a:lnSpc>
                <a:spcPct val="100000"/>
              </a:lnSpc>
              <a:spcBef>
                <a:spcPts val="0"/>
              </a:spcBef>
              <a:spcAft>
                <a:spcPts val="0"/>
              </a:spcAft>
              <a:buNone/>
            </a:pPr>
            <a:r>
              <a:t/>
            </a:r>
            <a:endParaRPr sz="1600">
              <a:latin typeface="Times"/>
              <a:ea typeface="Times"/>
              <a:cs typeface="Times"/>
              <a:sym typeface="Times"/>
            </a:endParaRPr>
          </a:p>
          <a:p>
            <a:pPr indent="0" lvl="0" marL="0" rtl="0" algn="l">
              <a:spcBef>
                <a:spcPts val="0"/>
              </a:spcBef>
              <a:spcAft>
                <a:spcPts val="0"/>
              </a:spcAft>
              <a:buNone/>
            </a:pPr>
            <a:r>
              <a:rPr lang="en" sz="1100" u="sng">
                <a:solidFill>
                  <a:schemeClr val="hlink"/>
                </a:solidFill>
                <a:latin typeface="Arial"/>
                <a:ea typeface="Arial"/>
                <a:cs typeface="Arial"/>
                <a:sym typeface="Arial"/>
                <a:hlinkClick r:id="rId4"/>
              </a:rPr>
              <a:t>TRANSCEND MEDIA SERVICE » Welcome to Hawaii’s ‘Plastic Beach’, One of the World’s Dirtiest Places</a:t>
            </a:r>
            <a:endParaRPr sz="1600">
              <a:latin typeface="Times"/>
              <a:ea typeface="Times"/>
              <a:cs typeface="Times"/>
              <a:sym typeface="Times"/>
            </a:endParaRPr>
          </a:p>
          <a:p>
            <a:pPr indent="0" lvl="0" marL="0" rtl="0" algn="l">
              <a:spcBef>
                <a:spcPts val="1200"/>
              </a:spcBef>
              <a:spcAft>
                <a:spcPts val="0"/>
              </a:spcAft>
              <a:buNone/>
            </a:pPr>
            <a:r>
              <a:rPr lang="en" sz="1600" u="sng">
                <a:solidFill>
                  <a:schemeClr val="hlink"/>
                </a:solidFill>
                <a:latin typeface="Times"/>
                <a:ea typeface="Times"/>
                <a:cs typeface="Times"/>
                <a:sym typeface="Times"/>
                <a:hlinkClick r:id="rId5"/>
              </a:rPr>
              <a:t>How to Plan a Perfect Trip to Jamaica (inspirock.com)</a:t>
            </a:r>
            <a:endParaRPr sz="1600">
              <a:latin typeface="Times"/>
              <a:ea typeface="Times"/>
              <a:cs typeface="Times"/>
              <a:sym typeface="Times"/>
            </a:endParaRPr>
          </a:p>
          <a:p>
            <a:pPr indent="0" lvl="0" marL="0" rtl="0" algn="l">
              <a:spcBef>
                <a:spcPts val="1200"/>
              </a:spcBef>
              <a:spcAft>
                <a:spcPts val="0"/>
              </a:spcAft>
              <a:buNone/>
            </a:pPr>
            <a:r>
              <a:rPr lang="en" sz="1600" u="sng">
                <a:solidFill>
                  <a:schemeClr val="hlink"/>
                </a:solidFill>
                <a:latin typeface="Times"/>
                <a:ea typeface="Times"/>
                <a:cs typeface="Times"/>
                <a:sym typeface="Times"/>
                <a:hlinkClick r:id="rId6"/>
              </a:rPr>
              <a:t>What Does 1GB of Mobile Data Cost in Every Country? (visualcapitalist.com)</a:t>
            </a:r>
            <a:endParaRPr sz="1600">
              <a:latin typeface="Times"/>
              <a:ea typeface="Times"/>
              <a:cs typeface="Times"/>
              <a:sym typeface="Times"/>
            </a:endParaRPr>
          </a:p>
          <a:p>
            <a:pPr indent="0" lvl="0" marL="0" rtl="0" algn="l">
              <a:spcBef>
                <a:spcPts val="1200"/>
              </a:spcBef>
              <a:spcAft>
                <a:spcPts val="0"/>
              </a:spcAft>
              <a:buNone/>
            </a:pPr>
            <a:r>
              <a:rPr lang="en" sz="1600" u="sng">
                <a:solidFill>
                  <a:schemeClr val="hlink"/>
                </a:solidFill>
                <a:latin typeface="Times"/>
                <a:ea typeface="Times"/>
                <a:cs typeface="Times"/>
                <a:sym typeface="Times"/>
                <a:hlinkClick r:id="rId7"/>
              </a:rPr>
              <a:t>How Big Is the US Coastline, Really? (businessinsider.com)</a:t>
            </a:r>
            <a:endParaRPr sz="1600">
              <a:latin typeface="Times"/>
              <a:ea typeface="Times"/>
              <a:cs typeface="Times"/>
              <a:sym typeface="Times"/>
            </a:endParaRPr>
          </a:p>
          <a:p>
            <a:pPr indent="0" lvl="0" marL="0" rtl="0" algn="l">
              <a:spcBef>
                <a:spcPts val="1200"/>
              </a:spcBef>
              <a:spcAft>
                <a:spcPts val="0"/>
              </a:spcAft>
              <a:buNone/>
            </a:pPr>
            <a:r>
              <a:rPr lang="en" sz="1100" u="sng">
                <a:solidFill>
                  <a:schemeClr val="hlink"/>
                </a:solidFill>
                <a:latin typeface="Arial"/>
                <a:ea typeface="Arial"/>
                <a:cs typeface="Arial"/>
                <a:sym typeface="Arial"/>
                <a:hlinkClick r:id="rId8"/>
              </a:rPr>
              <a:t>Hawaii: Tours and Tickets - Tripadvisor</a:t>
            </a:r>
            <a:endParaRPr sz="1600">
              <a:latin typeface="Times"/>
              <a:ea typeface="Times"/>
              <a:cs typeface="Times"/>
              <a:sym typeface="Times"/>
            </a:endParaRPr>
          </a:p>
          <a:p>
            <a:pPr indent="0" lvl="0" marL="0" rtl="0" algn="l">
              <a:spcBef>
                <a:spcPts val="1200"/>
              </a:spcBef>
              <a:spcAft>
                <a:spcPts val="1200"/>
              </a:spcAft>
              <a:buNone/>
            </a:pPr>
            <a:r>
              <a:rPr lang="en" sz="1100" u="sng">
                <a:solidFill>
                  <a:schemeClr val="hlink"/>
                </a:solidFill>
                <a:latin typeface="Arial"/>
                <a:ea typeface="Arial"/>
                <a:cs typeface="Arial"/>
                <a:sym typeface="Arial"/>
                <a:hlinkClick r:id="rId9"/>
              </a:rPr>
              <a:t>Ho‘okuleana: Kamilo Beach (totakeresponsibility.blogspot.com)</a:t>
            </a:r>
            <a:endParaRPr sz="1600">
              <a:latin typeface="Times"/>
              <a:ea typeface="Times"/>
              <a:cs typeface="Times"/>
              <a:sym typeface="Times"/>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